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7" d="100"/>
          <a:sy n="117" d="100"/>
        </p:scale>
        <p:origin x="-6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FBEFA8-8307-A242-BE86-EA5EE4CE36AA}" type="datetimeFigureOut">
              <a:rPr lang="en-US" smtClean="0"/>
              <a:t>12/14/11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BEFA8-8307-A242-BE86-EA5EE4CE36AA}" type="datetimeFigureOut">
              <a:rPr lang="en-US" smtClean="0"/>
              <a:t>12/14/11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BEFA8-8307-A242-BE86-EA5EE4CE36AA}" type="datetimeFigureOut">
              <a:rPr lang="en-US" smtClean="0"/>
              <a:t>12/14/11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BEFA8-8307-A242-BE86-EA5EE4CE36AA}" type="datetimeFigureOut">
              <a:rPr lang="en-US" smtClean="0"/>
              <a:t>12/14/11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BEFA8-8307-A242-BE86-EA5EE4CE36AA}" type="datetimeFigureOut">
              <a:rPr lang="en-US" smtClean="0"/>
              <a:t>12/14/11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FBEFA8-8307-A242-BE86-EA5EE4CE36AA}" type="datetimeFigureOut">
              <a:rPr lang="en-US" smtClean="0"/>
              <a:t>12/14/11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BEFA8-8307-A242-BE86-EA5EE4CE36AA}" type="datetimeFigureOut">
              <a:rPr lang="en-US" smtClean="0"/>
              <a:t>12/14/11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FBEFA8-8307-A242-BE86-EA5EE4CE36AA}" type="datetimeFigureOut">
              <a:rPr lang="en-US" smtClean="0"/>
              <a:t>12/14/11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BEFA8-8307-A242-BE86-EA5EE4CE36AA}" type="datetimeFigureOut">
              <a:rPr lang="en-US" smtClean="0"/>
              <a:t>12/14/11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BEFA8-8307-A242-BE86-EA5EE4CE36AA}" type="datetimeFigureOut">
              <a:rPr lang="en-US" smtClean="0"/>
              <a:t>12/14/11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BEFA8-8307-A242-BE86-EA5EE4CE36AA}" type="datetimeFigureOut">
              <a:rPr lang="en-US" smtClean="0"/>
              <a:t>12/14/11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0F4D-C44F-384A-9BA3-1B953EC9BF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BEFA8-8307-A242-BE86-EA5EE4CE36AA}" type="datetimeFigureOut">
              <a:rPr lang="en-US" smtClean="0"/>
              <a:t>12/14/11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0F4D-C44F-384A-9BA3-1B953EC9BF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-The Conflict Room</a:t>
            </a:r>
            <a:endParaRPr lang="en-US" sz="3200" b="1" dirty="0"/>
          </a:p>
        </p:txBody>
      </p:sp>
      <p:sp>
        <p:nvSpPr>
          <p:cNvPr id="3" name="Subtitle 2"/>
          <p:cNvSpPr>
            <a:spLocks noGrp="1"/>
          </p:cNvSpPr>
          <p:nvPr>
            <p:ph type="subTitle" idx="1"/>
          </p:nvPr>
        </p:nvSpPr>
        <p:spPr/>
        <p:txBody>
          <a:bodyPr>
            <a:normAutofit/>
          </a:bodyPr>
          <a:lstStyle/>
          <a:p>
            <a:r>
              <a:rPr lang="en-US" sz="2400" dirty="0" smtClean="0">
                <a:latin typeface="Helvetica"/>
                <a:cs typeface="Helvetica"/>
              </a:rPr>
              <a:t>Mani Nilchiani</a:t>
            </a:r>
          </a:p>
          <a:p>
            <a:r>
              <a:rPr lang="en-US" sz="1600" dirty="0" smtClean="0">
                <a:latin typeface="Helvetica"/>
                <a:cs typeface="Helvetica"/>
              </a:rPr>
              <a:t>MFA DT / Major Studio Interface</a:t>
            </a:r>
          </a:p>
          <a:p>
            <a:r>
              <a:rPr lang="en-US" sz="1800" dirty="0" smtClean="0">
                <a:latin typeface="Helvetica"/>
                <a:cs typeface="Helvetica"/>
              </a:rPr>
              <a:t>Prof. Jonah </a:t>
            </a:r>
            <a:r>
              <a:rPr lang="en-US" sz="1800" dirty="0" err="1" smtClean="0">
                <a:latin typeface="Helvetica"/>
                <a:cs typeface="Helvetica"/>
              </a:rPr>
              <a:t>Brucker</a:t>
            </a:r>
            <a:r>
              <a:rPr lang="en-US" sz="1800" dirty="0" smtClean="0">
                <a:latin typeface="Helvetica"/>
                <a:cs typeface="Helvetica"/>
              </a:rPr>
              <a:t>-Cohen</a:t>
            </a:r>
            <a:endParaRPr lang="en-US" sz="1800" dirty="0">
              <a:latin typeface="Helvetica"/>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Conclusions from user feedback</a:t>
            </a:r>
            <a:endParaRPr lang="en-US" sz="1800" b="1" dirty="0">
              <a:latin typeface="Helvetica"/>
              <a:cs typeface="Helvetica"/>
            </a:endParaRPr>
          </a:p>
        </p:txBody>
      </p:sp>
      <p:sp>
        <p:nvSpPr>
          <p:cNvPr id="6" name="Content Placeholder 5"/>
          <p:cNvSpPr>
            <a:spLocks noGrp="1"/>
          </p:cNvSpPr>
          <p:nvPr>
            <p:ph idx="1"/>
          </p:nvPr>
        </p:nvSpPr>
        <p:spPr/>
        <p:txBody>
          <a:bodyPr>
            <a:normAutofit/>
          </a:bodyPr>
          <a:lstStyle/>
          <a:p>
            <a:r>
              <a:rPr lang="en-US" sz="1600" dirty="0" smtClean="0">
                <a:latin typeface="Helvetica"/>
                <a:cs typeface="Helvetica"/>
              </a:rPr>
              <a:t>The project needs to be installed and run for a longer period of time to fully emerge and reflect the user interaction more effectively</a:t>
            </a:r>
          </a:p>
          <a:p>
            <a:pPr>
              <a:buNone/>
            </a:pPr>
            <a:endParaRPr lang="en-US" sz="1600" dirty="0">
              <a:latin typeface="Helvetica"/>
              <a:cs typeface="Helvet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Future Ideas</a:t>
            </a:r>
            <a:endParaRPr lang="en-US" sz="1800" b="1" dirty="0">
              <a:latin typeface="Helvetica"/>
              <a:cs typeface="Helvetica"/>
            </a:endParaRPr>
          </a:p>
        </p:txBody>
      </p:sp>
      <p:sp>
        <p:nvSpPr>
          <p:cNvPr id="5" name="TextBox 4"/>
          <p:cNvSpPr txBox="1"/>
          <p:nvPr/>
        </p:nvSpPr>
        <p:spPr>
          <a:xfrm>
            <a:off x="1554691" y="6324600"/>
            <a:ext cx="6034617" cy="246221"/>
          </a:xfrm>
          <a:prstGeom prst="rect">
            <a:avLst/>
          </a:prstGeom>
          <a:noFill/>
        </p:spPr>
        <p:txBody>
          <a:bodyPr wrap="square" rtlCol="0">
            <a:spAutoFit/>
          </a:bodyPr>
          <a:lstStyle/>
          <a:p>
            <a:pPr algn="ctr"/>
            <a:r>
              <a:rPr lang="en-US" sz="1000" dirty="0" smtClean="0">
                <a:latin typeface="Helvetica"/>
                <a:cs typeface="Helvetica"/>
              </a:rPr>
              <a:t>Creating a platform for the citizens of the two countries to engage in conversations.</a:t>
            </a:r>
            <a:endParaRPr lang="en-US" sz="1000" dirty="0">
              <a:latin typeface="Helvetica"/>
              <a:cs typeface="Helvetica"/>
            </a:endParaRPr>
          </a:p>
        </p:txBody>
      </p:sp>
      <p:pic>
        <p:nvPicPr>
          <p:cNvPr id="7" name="Content Placeholder 6" descr="intro - enter content.jpg"/>
          <p:cNvPicPr>
            <a:picLocks noGrp="1" noChangeAspect="1"/>
          </p:cNvPicPr>
          <p:nvPr>
            <p:ph idx="1"/>
          </p:nvPr>
        </p:nvPicPr>
        <p:blipFill>
          <a:blip r:embed="rId2"/>
          <a:stretch>
            <a:fillRect/>
          </a:stretch>
        </p:blipFill>
        <p:spPr>
          <a:xfrm>
            <a:off x="951229" y="1600200"/>
            <a:ext cx="7241541"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sz="3200" b="1" dirty="0" smtClean="0">
                <a:latin typeface="Helvetica"/>
                <a:cs typeface="Helvetica"/>
              </a:rPr>
              <a:t>Questions / Comments ?</a:t>
            </a:r>
            <a:endParaRPr lang="en-US" sz="1800" b="1" dirty="0">
              <a:latin typeface="Helvetica"/>
              <a:cs typeface="Helvet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sz="3200" b="1" dirty="0" smtClean="0">
                <a:latin typeface="Helvetica"/>
                <a:cs typeface="Helvetica"/>
              </a:rPr>
              <a:t>Thank you!</a:t>
            </a:r>
            <a:br>
              <a:rPr lang="en-US" sz="3200" b="1" dirty="0" smtClean="0">
                <a:latin typeface="Helvetica"/>
                <a:cs typeface="Helvetica"/>
              </a:rPr>
            </a:br>
            <a:r>
              <a:rPr lang="en-US" sz="2400" b="1" dirty="0" smtClean="0">
                <a:latin typeface="Helvetica"/>
                <a:cs typeface="Helvetica"/>
              </a:rPr>
              <a:t>The Conflict Room</a:t>
            </a:r>
            <a:br>
              <a:rPr lang="en-US" sz="2400" b="1" dirty="0" smtClean="0">
                <a:latin typeface="Helvetica"/>
                <a:cs typeface="Helvetica"/>
              </a:rPr>
            </a:br>
            <a:r>
              <a:rPr lang="en-US" sz="2400" b="1" dirty="0" err="1" smtClean="0">
                <a:solidFill>
                  <a:schemeClr val="bg1">
                    <a:lumMod val="85000"/>
                  </a:schemeClr>
                </a:solidFill>
                <a:latin typeface="Helvetica"/>
                <a:cs typeface="Helvetica"/>
              </a:rPr>
              <a:t>http://mani-art.com/conflictroom</a:t>
            </a:r>
            <a:r>
              <a:rPr lang="en-US" sz="2400" b="1" dirty="0" smtClean="0">
                <a:solidFill>
                  <a:schemeClr val="bg1">
                    <a:lumMod val="85000"/>
                  </a:schemeClr>
                </a:solidFill>
                <a:latin typeface="Helvetica"/>
                <a:cs typeface="Helvetica"/>
              </a:rPr>
              <a:t>/</a:t>
            </a:r>
            <a:endParaRPr lang="en-US" sz="1800" b="1" dirty="0">
              <a:solidFill>
                <a:schemeClr val="bg1">
                  <a:lumMod val="85000"/>
                </a:schemeClr>
              </a:solidFill>
              <a:latin typeface="Helvetica"/>
              <a:cs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-The Conflict Room: Problem Statement</a:t>
            </a:r>
            <a:endParaRPr lang="en-US" sz="3200" b="1" dirty="0">
              <a:latin typeface="Helvetica"/>
              <a:cs typeface="Helvetica"/>
            </a:endParaRPr>
          </a:p>
        </p:txBody>
      </p:sp>
      <p:sp>
        <p:nvSpPr>
          <p:cNvPr id="3" name="Content Placeholder 2"/>
          <p:cNvSpPr>
            <a:spLocks noGrp="1"/>
          </p:cNvSpPr>
          <p:nvPr>
            <p:ph idx="1"/>
          </p:nvPr>
        </p:nvSpPr>
        <p:spPr/>
        <p:txBody>
          <a:bodyPr>
            <a:normAutofit/>
          </a:bodyPr>
          <a:lstStyle/>
          <a:p>
            <a:r>
              <a:rPr lang="en-US" sz="1600" dirty="0" smtClean="0">
                <a:latin typeface="Helvetica"/>
                <a:cs typeface="Helvetica"/>
              </a:rPr>
              <a:t>The Conflict Room is an interactive installation piece that explores the impact of biased media on the formation of public opinion, especially nations in conflict, and more specifically, Iran and the U.S.</a:t>
            </a:r>
          </a:p>
          <a:p>
            <a:r>
              <a:rPr lang="en-US" sz="1600" dirty="0" smtClean="0">
                <a:latin typeface="Helvetica"/>
                <a:cs typeface="Helvetica"/>
              </a:rPr>
              <a:t>The mutual demonization of the two parties that succeeded the Iranian revolution of 1979 which resulted in a complete communication blackout between the two nations.</a:t>
            </a:r>
          </a:p>
          <a:p>
            <a:r>
              <a:rPr lang="en-US" sz="1600" dirty="0" smtClean="0">
                <a:latin typeface="Helvetica"/>
                <a:cs typeface="Helvetica"/>
              </a:rPr>
              <a:t>Both the American and Iranian sides have come to build and reinforce their own stereotypes, consequently contributing to the tension.</a:t>
            </a:r>
          </a:p>
          <a:p>
            <a:r>
              <a:rPr lang="en-US" sz="1600" dirty="0" smtClean="0">
                <a:latin typeface="Helvetica"/>
                <a:cs typeface="Helvetica"/>
              </a:rPr>
              <a:t>In a context where the media is the only channel to access information about the rival party, direct conversation between the citizens of the two nations appear to be an effective solution to resolve issues in a direct and independent manner.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Precedents</a:t>
            </a:r>
            <a:endParaRPr lang="en-US" sz="24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1554691" y="1600200"/>
            <a:ext cx="6034617"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523220"/>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Dead in Iraq: Joseph </a:t>
            </a:r>
            <a:r>
              <a:rPr lang="en-US" dirty="0" err="1" smtClean="0">
                <a:solidFill>
                  <a:schemeClr val="bg1">
                    <a:lumMod val="75000"/>
                  </a:schemeClr>
                </a:solidFill>
                <a:latin typeface="Helvetica"/>
                <a:cs typeface="Helvetica"/>
              </a:rPr>
              <a:t>DeLappe</a:t>
            </a:r>
            <a:r>
              <a:rPr lang="en-US" dirty="0" smtClean="0">
                <a:solidFill>
                  <a:schemeClr val="bg1">
                    <a:lumMod val="75000"/>
                  </a:schemeClr>
                </a:solidFill>
                <a:latin typeface="Helvetica"/>
                <a:cs typeface="Helvetica"/>
              </a:rPr>
              <a:t> </a:t>
            </a:r>
          </a:p>
          <a:p>
            <a:pPr algn="ctr"/>
            <a:r>
              <a:rPr lang="en-US" sz="1000" dirty="0" smtClean="0">
                <a:solidFill>
                  <a:srgbClr val="000000"/>
                </a:solidFill>
                <a:latin typeface="Helvetica"/>
                <a:cs typeface="Helvetica"/>
              </a:rPr>
              <a:t>http://www.unr.edu/art/delappe/gaming/dead_in_iraq/dead_in_iraq%20jpegs.html</a:t>
            </a:r>
            <a:endParaRPr lang="en-US" sz="1000" dirty="0">
              <a:solidFill>
                <a:srgbClr val="000000"/>
              </a:solidFill>
              <a:latin typeface="Helvetica"/>
              <a:cs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Precedents </a:t>
            </a:r>
            <a:r>
              <a:rPr lang="en-US" sz="1800" b="1" dirty="0" smtClean="0">
                <a:latin typeface="Helvetica"/>
                <a:cs typeface="Helvetica"/>
              </a:rPr>
              <a:t>contd.</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2309018" y="1600200"/>
            <a:ext cx="4525963" cy="4525963"/>
          </a:xfrm>
          <a:prstGeom prst="rect">
            <a:avLst/>
          </a:prstGeom>
          <a:blipFill rotWithShape="1">
            <a:blip r:embed="rId2"/>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523220"/>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Alerting Infrastructure: Jonah </a:t>
            </a:r>
            <a:r>
              <a:rPr lang="en-US" dirty="0" err="1" smtClean="0">
                <a:solidFill>
                  <a:schemeClr val="bg1">
                    <a:lumMod val="75000"/>
                  </a:schemeClr>
                </a:solidFill>
                <a:latin typeface="Helvetica"/>
                <a:cs typeface="Helvetica"/>
              </a:rPr>
              <a:t>Brucker</a:t>
            </a:r>
            <a:r>
              <a:rPr lang="en-US" dirty="0" smtClean="0">
                <a:solidFill>
                  <a:schemeClr val="bg1">
                    <a:lumMod val="75000"/>
                  </a:schemeClr>
                </a:solidFill>
                <a:latin typeface="Helvetica"/>
                <a:cs typeface="Helvetica"/>
              </a:rPr>
              <a:t>-Cohen</a:t>
            </a:r>
          </a:p>
          <a:p>
            <a:pPr algn="ctr"/>
            <a:r>
              <a:rPr lang="en-US" sz="1000" dirty="0" err="1" smtClean="0">
                <a:latin typeface="Helvetica"/>
                <a:cs typeface="Helvetica"/>
              </a:rPr>
              <a:t>http://www.coin-operated.com</a:t>
            </a:r>
            <a:r>
              <a:rPr lang="en-US" sz="1000" dirty="0" smtClean="0">
                <a:latin typeface="Helvetica"/>
                <a:cs typeface="Helvetica"/>
              </a:rPr>
              <a:t>/</a:t>
            </a:r>
            <a:endParaRPr lang="en-US" sz="1000" dirty="0">
              <a:latin typeface="Helvetica"/>
              <a:cs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Precedents </a:t>
            </a:r>
            <a:r>
              <a:rPr lang="en-US" sz="1800" b="1" dirty="0" smtClean="0">
                <a:latin typeface="Helvetica"/>
                <a:cs typeface="Helvetica"/>
              </a:rPr>
              <a:t>contd.</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2309018" y="1600200"/>
            <a:ext cx="4525963" cy="4525963"/>
          </a:xfrm>
          <a:prstGeom prst="rect">
            <a:avLst/>
          </a:prstGeom>
          <a:blipFill rotWithShape="1">
            <a:blip r:embed="rId3"/>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523220"/>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IRUS: </a:t>
            </a:r>
            <a:r>
              <a:rPr lang="en-US" dirty="0" err="1" smtClean="0">
                <a:solidFill>
                  <a:schemeClr val="bg1">
                    <a:lumMod val="75000"/>
                  </a:schemeClr>
                </a:solidFill>
                <a:latin typeface="Helvetica"/>
                <a:cs typeface="Helvetica"/>
              </a:rPr>
              <a:t>Morehshin</a:t>
            </a:r>
            <a:r>
              <a:rPr lang="en-US" dirty="0" smtClean="0">
                <a:solidFill>
                  <a:schemeClr val="bg1">
                    <a:lumMod val="75000"/>
                  </a:schemeClr>
                </a:solidFill>
                <a:latin typeface="Helvetica"/>
                <a:cs typeface="Helvetica"/>
              </a:rPr>
              <a:t> </a:t>
            </a:r>
            <a:r>
              <a:rPr lang="en-US" dirty="0" err="1" smtClean="0">
                <a:solidFill>
                  <a:schemeClr val="bg1">
                    <a:lumMod val="75000"/>
                  </a:schemeClr>
                </a:solidFill>
                <a:latin typeface="Helvetica"/>
                <a:cs typeface="Helvetica"/>
              </a:rPr>
              <a:t>Allahyari</a:t>
            </a:r>
            <a:r>
              <a:rPr lang="en-US" dirty="0" smtClean="0">
                <a:solidFill>
                  <a:schemeClr val="bg1">
                    <a:lumMod val="75000"/>
                  </a:schemeClr>
                </a:solidFill>
                <a:latin typeface="Helvetica"/>
                <a:cs typeface="Helvetica"/>
              </a:rPr>
              <a:t> &amp; Andrew Blanton</a:t>
            </a:r>
          </a:p>
          <a:p>
            <a:pPr algn="ctr"/>
            <a:r>
              <a:rPr lang="en-US" sz="1000" dirty="0" smtClean="0">
                <a:latin typeface="Helvetica"/>
                <a:cs typeface="Helvetica"/>
              </a:rPr>
              <a:t>http://</a:t>
            </a:r>
            <a:r>
              <a:rPr lang="en-US" sz="1000" dirty="0" err="1" smtClean="0">
                <a:latin typeface="Helvetica"/>
                <a:cs typeface="Helvetica"/>
              </a:rPr>
              <a:t>www.irusart.org</a:t>
            </a:r>
            <a:r>
              <a:rPr lang="en-US" sz="1000" dirty="0" smtClean="0">
                <a:latin typeface="Helvetica"/>
                <a:cs typeface="Helvetica"/>
              </a:rPr>
              <a:t>/</a:t>
            </a:r>
            <a:endParaRPr lang="en-US" sz="1000" dirty="0">
              <a:latin typeface="Helvetica"/>
              <a:cs typeface="Helvetic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Initial Prototypes</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914400" y="1577181"/>
            <a:ext cx="7315200" cy="4572000"/>
          </a:xfrm>
          <a:prstGeom prst="rect">
            <a:avLst/>
          </a:prstGeom>
          <a:blipFill rotWithShape="1">
            <a:blip r:embed="rId3"/>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369332"/>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Beginning with Processing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Initial Prototypes</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1244398" y="1577181"/>
            <a:ext cx="6655203" cy="4572000"/>
          </a:xfrm>
          <a:prstGeom prst="rect">
            <a:avLst/>
          </a:prstGeom>
          <a:blipFill rotWithShape="1">
            <a:blip r:embed="rId3"/>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369332"/>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How it would look like</a:t>
            </a:r>
            <a:endParaRPr lang="en-US" sz="1000" dirty="0">
              <a:latin typeface="Helvetica"/>
              <a:cs typeface="Helvet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Final Version</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1523999" y="1577181"/>
            <a:ext cx="6096000" cy="4572000"/>
          </a:xfrm>
          <a:prstGeom prst="rect">
            <a:avLst/>
          </a:prstGeom>
          <a:blipFill rotWithShape="1">
            <a:blip r:embed="rId3"/>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369332"/>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Photo Documentation</a:t>
            </a:r>
            <a:endParaRPr lang="en-US" sz="1000" dirty="0">
              <a:latin typeface="Helvetica"/>
              <a:cs typeface="Helvet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Helvetica"/>
                <a:cs typeface="Helvetica"/>
              </a:rPr>
              <a:t>User Reaction / Testing</a:t>
            </a:r>
            <a:endParaRPr lang="en-US" sz="1800" b="1" dirty="0">
              <a:latin typeface="Helvetica"/>
              <a:cs typeface="Helvetica"/>
            </a:endParaRPr>
          </a:p>
        </p:txBody>
      </p:sp>
      <p:pic>
        <p:nvPicPr>
          <p:cNvPr id="4" name="Content Placeholder 3" descr="those_real_people.jpg"/>
          <p:cNvPicPr>
            <a:picLocks noGrp="1" noChangeAspect="1"/>
          </p:cNvPicPr>
          <p:nvPr>
            <p:ph idx="1"/>
          </p:nvPr>
        </p:nvPicPr>
        <p:blipFill>
          <a:blip r:embed="rId2"/>
          <a:stretch>
            <a:fillRect/>
          </a:stretch>
        </p:blipFill>
        <p:spPr>
          <a:xfrm>
            <a:off x="838200" y="1529557"/>
            <a:ext cx="7467598" cy="4667248"/>
          </a:xfrm>
          <a:prstGeom prst="rect">
            <a:avLst/>
          </a:prstGeom>
          <a:blipFill rotWithShape="1">
            <a:blip r:embed="rId3"/>
            <a:stretch>
              <a:fillRect/>
            </a:stretch>
          </a:bli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554691" y="6324600"/>
            <a:ext cx="6034617" cy="369332"/>
          </a:xfrm>
          <a:prstGeom prst="rect">
            <a:avLst/>
          </a:prstGeom>
          <a:noFill/>
        </p:spPr>
        <p:txBody>
          <a:bodyPr wrap="square" rtlCol="0">
            <a:spAutoFit/>
          </a:bodyPr>
          <a:lstStyle/>
          <a:p>
            <a:pPr algn="ctr"/>
            <a:r>
              <a:rPr lang="en-US" dirty="0" smtClean="0">
                <a:solidFill>
                  <a:schemeClr val="bg1">
                    <a:lumMod val="75000"/>
                  </a:schemeClr>
                </a:solidFill>
                <a:latin typeface="Helvetica"/>
                <a:cs typeface="Helvetica"/>
              </a:rPr>
              <a:t>Tweets #</a:t>
            </a:r>
            <a:r>
              <a:rPr lang="en-US" dirty="0" err="1" smtClean="0">
                <a:solidFill>
                  <a:schemeClr val="bg1">
                    <a:lumMod val="75000"/>
                  </a:schemeClr>
                </a:solidFill>
                <a:latin typeface="Helvetica"/>
                <a:cs typeface="Helvetica"/>
              </a:rPr>
              <a:t>conflictroom</a:t>
            </a:r>
            <a:endParaRPr lang="en-US" sz="1000" dirty="0">
              <a:latin typeface="Helvetica"/>
              <a:cs typeface="Helvetic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TotalTime>
  <Words>300</Words>
  <Application>Microsoft Macintosh PowerPoint</Application>
  <PresentationFormat>On-screen Show (4:3)</PresentationFormat>
  <Paragraphs>32</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-The Conflict Room</vt:lpstr>
      <vt:lpstr>-The Conflict Room: Problem Statement</vt:lpstr>
      <vt:lpstr>Precedents</vt:lpstr>
      <vt:lpstr>Precedents contd.</vt:lpstr>
      <vt:lpstr>Precedents contd.</vt:lpstr>
      <vt:lpstr>Initial Prototypes</vt:lpstr>
      <vt:lpstr>Initial Prototypes</vt:lpstr>
      <vt:lpstr>Final Version</vt:lpstr>
      <vt:lpstr>User Reaction / Testing</vt:lpstr>
      <vt:lpstr>Conclusions from user feedback</vt:lpstr>
      <vt:lpstr>Future Ideas</vt:lpstr>
      <vt:lpstr>Questions / Comments ?</vt:lpstr>
      <vt:lpstr>Thank you! The Conflict Room http://mani-art.com/conflictroom/</vt:lpstr>
    </vt:vector>
  </TitlesOfParts>
  <Company>mani.art studios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Conflict Room</dc:title>
  <dc:creator>Mani Nilchiani</dc:creator>
  <cp:lastModifiedBy>Mani Nilchiani</cp:lastModifiedBy>
  <cp:revision>25</cp:revision>
  <dcterms:created xsi:type="dcterms:W3CDTF">2011-12-14T17:17:13Z</dcterms:created>
  <dcterms:modified xsi:type="dcterms:W3CDTF">2011-12-14T19:08:08Z</dcterms:modified>
</cp:coreProperties>
</file>